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8" r:id="rId2"/>
    <p:sldId id="259" r:id="rId3"/>
    <p:sldId id="260" r:id="rId4"/>
    <p:sldId id="256" r:id="rId5"/>
    <p:sldId id="257" r:id="rId6"/>
    <p:sldId id="261" r:id="rId7"/>
    <p:sldId id="266" r:id="rId8"/>
    <p:sldId id="263" r:id="rId9"/>
    <p:sldId id="264" r:id="rId10"/>
    <p:sldId id="265" r:id="rId11"/>
  </p:sldIdLst>
  <p:sldSz cx="9144000" cy="6858000" type="screen4x3"/>
  <p:notesSz cx="6858000" cy="9083675"/>
  <p:embeddedFontLst>
    <p:embeddedFont>
      <p:font typeface="AR CENA" pitchFamily="2" charset="0"/>
      <p:regular r:id="rId12"/>
    </p:embeddedFont>
    <p:embeddedFont>
      <p:font typeface="Old English Text MT" pitchFamily="66" charset="0"/>
      <p:regular r:id="rId13"/>
    </p:embeddedFont>
    <p:embeddedFont>
      <p:font typeface="Calibri"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4718" autoAdjust="0"/>
  </p:normalViewPr>
  <p:slideViewPr>
    <p:cSldViewPr>
      <p:cViewPr varScale="1">
        <p:scale>
          <a:sx n="64" d="100"/>
          <a:sy n="64" d="100"/>
        </p:scale>
        <p:origin x="-125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BB18CFC-7E1D-4E85-809E-C8FEECB0FD5C}" type="datetimeFigureOut">
              <a:rPr lang="en-US" smtClean="0"/>
              <a:pPr/>
              <a:t>6/22/2010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B18CFC-7E1D-4E85-809E-C8FEECB0FD5C}" type="datetimeFigureOut">
              <a:rPr lang="en-US" smtClean="0"/>
              <a:pPr/>
              <a:t>6/22/2010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B18CFC-7E1D-4E85-809E-C8FEECB0FD5C}" type="datetimeFigureOut">
              <a:rPr lang="en-US" smtClean="0"/>
              <a:pPr/>
              <a:t>6/22/2010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BB18CFC-7E1D-4E85-809E-C8FEECB0FD5C}" type="datetimeFigureOut">
              <a:rPr lang="en-US" smtClean="0"/>
              <a:pPr/>
              <a:t>6/22/2010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BB18CFC-7E1D-4E85-809E-C8FEECB0FD5C}" type="datetimeFigureOut">
              <a:rPr lang="en-US" smtClean="0"/>
              <a:pPr/>
              <a:t>6/22/2010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BB18CFC-7E1D-4E85-809E-C8FEECB0FD5C}" type="datetimeFigureOut">
              <a:rPr lang="en-US" smtClean="0"/>
              <a:pPr/>
              <a:t>6/22/2010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B18CFC-7E1D-4E85-809E-C8FEECB0FD5C}" type="datetimeFigureOut">
              <a:rPr lang="en-US" smtClean="0"/>
              <a:pPr/>
              <a:t>6/22/2010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B18CFC-7E1D-4E85-809E-C8FEECB0FD5C}" type="datetimeFigureOut">
              <a:rPr lang="en-US" smtClean="0"/>
              <a:pPr/>
              <a:t>6/22/2010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B18CFC-7E1D-4E85-809E-C8FEECB0FD5C}" type="datetimeFigureOut">
              <a:rPr lang="en-US" smtClean="0"/>
              <a:pPr/>
              <a:t>6/22/2010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B18CFC-7E1D-4E85-809E-C8FEECB0FD5C}" type="datetimeFigureOut">
              <a:rPr lang="en-US" smtClean="0"/>
              <a:pPr/>
              <a:t>6/22/2010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B18CFC-7E1D-4E85-809E-C8FEECB0FD5C}" type="datetimeFigureOut">
              <a:rPr lang="en-US" smtClean="0"/>
              <a:pPr/>
              <a:t>6/22/2010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EB061-10B6-4915-8F30-B094587C2A4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B18CFC-7E1D-4E85-809E-C8FEECB0FD5C}" type="datetimeFigureOut">
              <a:rPr lang="en-US" smtClean="0"/>
              <a:pPr/>
              <a:t>6/22/2010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AEB061-10B6-4915-8F30-B094587C2A4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600px-Lutherrose.svg.png"/>
          <p:cNvPicPr>
            <a:picLocks noChangeAspect="1"/>
          </p:cNvPicPr>
          <p:nvPr/>
        </p:nvPicPr>
        <p:blipFill>
          <a:blip r:embed="rId2" cstate="print"/>
          <a:stretch>
            <a:fillRect/>
          </a:stretch>
        </p:blipFill>
        <p:spPr>
          <a:xfrm>
            <a:off x="2057400" y="76200"/>
            <a:ext cx="5029200" cy="5029200"/>
          </a:xfrm>
          <a:prstGeom prst="rect">
            <a:avLst/>
          </a:prstGeom>
        </p:spPr>
      </p:pic>
      <p:sp>
        <p:nvSpPr>
          <p:cNvPr id="6" name="TextBox 5"/>
          <p:cNvSpPr txBox="1"/>
          <p:nvPr/>
        </p:nvSpPr>
        <p:spPr>
          <a:xfrm>
            <a:off x="457200" y="4798874"/>
            <a:ext cx="8077200" cy="1754326"/>
          </a:xfrm>
          <a:prstGeom prst="rect">
            <a:avLst/>
          </a:prstGeom>
          <a:noFill/>
        </p:spPr>
        <p:txBody>
          <a:bodyPr wrap="square" rtlCol="0">
            <a:spAutoFit/>
          </a:bodyPr>
          <a:lstStyle/>
          <a:p>
            <a:r>
              <a:rPr lang="en-US" sz="5400" dirty="0" smtClean="0">
                <a:latin typeface="AR CENA" pitchFamily="2" charset="0"/>
              </a:rPr>
              <a:t>So, you are a Lutheran… </a:t>
            </a:r>
          </a:p>
          <a:p>
            <a:pPr algn="r"/>
            <a:r>
              <a:rPr lang="en-US" sz="5400" dirty="0" smtClean="0">
                <a:latin typeface="AR CENA" pitchFamily="2" charset="0"/>
              </a:rPr>
              <a:t>What does that mean?</a:t>
            </a:r>
            <a:endParaRPr lang="en-US" sz="5400" dirty="0">
              <a:latin typeface="AR CENA" pitchFamily="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228600"/>
            <a:ext cx="8763000" cy="6327886"/>
          </a:xfrm>
          <a:prstGeom prst="rect">
            <a:avLst/>
          </a:prstGeom>
          <a:noFill/>
        </p:spPr>
        <p:txBody>
          <a:bodyPr wrap="square" rtlCol="0">
            <a:spAutoFit/>
          </a:bodyPr>
          <a:lstStyle/>
          <a:p>
            <a:pPr algn="ctr">
              <a:lnSpc>
                <a:spcPct val="80000"/>
              </a:lnSpc>
            </a:pPr>
            <a:r>
              <a:rPr lang="en-US" sz="3200" dirty="0" smtClean="0">
                <a:solidFill>
                  <a:schemeClr val="accent3">
                    <a:lumMod val="50000"/>
                  </a:schemeClr>
                </a:solidFill>
                <a:latin typeface="AR CENA" pitchFamily="2" charset="0"/>
              </a:rPr>
              <a:t>Lutherans have always been defined by their beliefs, what we understand the Scriptures to teach. These beliefs are written in documents called our Confessions:</a:t>
            </a:r>
          </a:p>
          <a:p>
            <a:pPr algn="ctr"/>
            <a:endParaRPr lang="en-US" sz="1400" dirty="0" smtClean="0">
              <a:latin typeface="AR CENA" pitchFamily="2" charset="0"/>
            </a:endParaRPr>
          </a:p>
          <a:p>
            <a:pPr algn="ctr"/>
            <a:endParaRPr lang="en-US" sz="1400" dirty="0">
              <a:latin typeface="AR CENA" pitchFamily="2" charset="0"/>
            </a:endParaRPr>
          </a:p>
          <a:p>
            <a:pPr algn="ctr"/>
            <a:endParaRPr lang="en-US" sz="1400" dirty="0" smtClean="0">
              <a:latin typeface="AR CENA" pitchFamily="2" charset="0"/>
            </a:endParaRPr>
          </a:p>
          <a:p>
            <a:pPr algn="ctr"/>
            <a:endParaRPr lang="en-US" sz="1400" dirty="0">
              <a:latin typeface="AR CENA" pitchFamily="2" charset="0"/>
            </a:endParaRPr>
          </a:p>
          <a:p>
            <a:pPr algn="ctr"/>
            <a:endParaRPr lang="en-US" sz="1400" dirty="0" smtClean="0">
              <a:latin typeface="AR CENA" pitchFamily="2" charset="0"/>
            </a:endParaRPr>
          </a:p>
          <a:p>
            <a:pPr algn="ctr"/>
            <a:endParaRPr lang="en-US" sz="1400" dirty="0">
              <a:latin typeface="AR CENA" pitchFamily="2" charset="0"/>
            </a:endParaRPr>
          </a:p>
          <a:p>
            <a:pPr algn="ctr"/>
            <a:endParaRPr lang="en-US" sz="1400" dirty="0" smtClean="0">
              <a:latin typeface="AR CENA" pitchFamily="2" charset="0"/>
            </a:endParaRPr>
          </a:p>
          <a:p>
            <a:pPr algn="ctr">
              <a:lnSpc>
                <a:spcPct val="80000"/>
              </a:lnSpc>
              <a:buFont typeface="Arial" pitchFamily="34" charset="0"/>
              <a:buChar char="•"/>
            </a:pPr>
            <a:r>
              <a:rPr lang="en-US" sz="3600" dirty="0" smtClean="0">
                <a:solidFill>
                  <a:schemeClr val="accent3">
                    <a:lumMod val="20000"/>
                    <a:lumOff val="80000"/>
                  </a:schemeClr>
                </a:solidFill>
                <a:latin typeface="AR CENA" pitchFamily="2" charset="0"/>
              </a:rPr>
              <a:t>The Three Creeds (Apostles, Nicene, Athanasian)</a:t>
            </a:r>
          </a:p>
          <a:p>
            <a:pPr algn="ctr">
              <a:lnSpc>
                <a:spcPct val="80000"/>
              </a:lnSpc>
              <a:buFont typeface="Arial" pitchFamily="34" charset="0"/>
              <a:buChar char="•"/>
            </a:pPr>
            <a:r>
              <a:rPr lang="en-US" sz="3600" dirty="0" smtClean="0">
                <a:solidFill>
                  <a:schemeClr val="accent3">
                    <a:lumMod val="40000"/>
                    <a:lumOff val="60000"/>
                  </a:schemeClr>
                </a:solidFill>
                <a:latin typeface="AR CENA" pitchFamily="2" charset="0"/>
              </a:rPr>
              <a:t>The Augsburg Confession</a:t>
            </a:r>
          </a:p>
          <a:p>
            <a:pPr algn="ctr">
              <a:lnSpc>
                <a:spcPct val="80000"/>
              </a:lnSpc>
              <a:buFont typeface="Arial" pitchFamily="34" charset="0"/>
              <a:buChar char="•"/>
            </a:pPr>
            <a:r>
              <a:rPr lang="en-US" sz="3600" dirty="0" smtClean="0">
                <a:solidFill>
                  <a:schemeClr val="accent3">
                    <a:lumMod val="60000"/>
                    <a:lumOff val="40000"/>
                  </a:schemeClr>
                </a:solidFill>
                <a:latin typeface="AR CENA" pitchFamily="2" charset="0"/>
              </a:rPr>
              <a:t>The Apology to the Augsburg Confession</a:t>
            </a:r>
          </a:p>
          <a:p>
            <a:pPr algn="ctr">
              <a:lnSpc>
                <a:spcPct val="80000"/>
              </a:lnSpc>
              <a:buFont typeface="Arial" pitchFamily="34" charset="0"/>
              <a:buChar char="•"/>
            </a:pPr>
            <a:r>
              <a:rPr lang="en-US" sz="3600" dirty="0" smtClean="0">
                <a:solidFill>
                  <a:schemeClr val="accent3">
                    <a:lumMod val="75000"/>
                  </a:schemeClr>
                </a:solidFill>
                <a:latin typeface="AR CENA" pitchFamily="2" charset="0"/>
              </a:rPr>
              <a:t>The </a:t>
            </a:r>
            <a:r>
              <a:rPr lang="en-US" sz="3600" dirty="0" err="1" smtClean="0">
                <a:solidFill>
                  <a:schemeClr val="accent3">
                    <a:lumMod val="75000"/>
                  </a:schemeClr>
                </a:solidFill>
                <a:latin typeface="AR CENA" pitchFamily="2" charset="0"/>
              </a:rPr>
              <a:t>Smalcald</a:t>
            </a:r>
            <a:r>
              <a:rPr lang="en-US" sz="3600" dirty="0" smtClean="0">
                <a:solidFill>
                  <a:schemeClr val="accent3">
                    <a:lumMod val="75000"/>
                  </a:schemeClr>
                </a:solidFill>
                <a:latin typeface="AR CENA" pitchFamily="2" charset="0"/>
              </a:rPr>
              <a:t> Articles</a:t>
            </a:r>
          </a:p>
          <a:p>
            <a:pPr algn="ctr">
              <a:lnSpc>
                <a:spcPct val="80000"/>
              </a:lnSpc>
              <a:buFont typeface="Arial" pitchFamily="34" charset="0"/>
              <a:buChar char="•"/>
            </a:pPr>
            <a:r>
              <a:rPr lang="en-US" sz="3600" dirty="0" smtClean="0">
                <a:solidFill>
                  <a:schemeClr val="accent3">
                    <a:lumMod val="20000"/>
                    <a:lumOff val="80000"/>
                  </a:schemeClr>
                </a:solidFill>
                <a:latin typeface="AR CENA" pitchFamily="2" charset="0"/>
              </a:rPr>
              <a:t>Treatise on the Power and Primacy of the Pope</a:t>
            </a:r>
          </a:p>
          <a:p>
            <a:pPr algn="ctr">
              <a:lnSpc>
                <a:spcPct val="80000"/>
              </a:lnSpc>
              <a:buFont typeface="Arial" pitchFamily="34" charset="0"/>
              <a:buChar char="•"/>
            </a:pPr>
            <a:r>
              <a:rPr lang="en-US" sz="3600" dirty="0" smtClean="0">
                <a:solidFill>
                  <a:schemeClr val="accent3">
                    <a:lumMod val="40000"/>
                    <a:lumOff val="60000"/>
                  </a:schemeClr>
                </a:solidFill>
                <a:latin typeface="AR CENA" pitchFamily="2" charset="0"/>
              </a:rPr>
              <a:t>The Small Catechism</a:t>
            </a:r>
          </a:p>
          <a:p>
            <a:pPr algn="ctr">
              <a:lnSpc>
                <a:spcPct val="80000"/>
              </a:lnSpc>
              <a:buFont typeface="Arial" pitchFamily="34" charset="0"/>
              <a:buChar char="•"/>
            </a:pPr>
            <a:r>
              <a:rPr lang="en-US" sz="3600" dirty="0" smtClean="0">
                <a:solidFill>
                  <a:schemeClr val="accent3">
                    <a:lumMod val="60000"/>
                    <a:lumOff val="40000"/>
                  </a:schemeClr>
                </a:solidFill>
                <a:latin typeface="AR CENA" pitchFamily="2" charset="0"/>
              </a:rPr>
              <a:t>The </a:t>
            </a:r>
            <a:r>
              <a:rPr lang="en-US" sz="3600" dirty="0">
                <a:solidFill>
                  <a:schemeClr val="accent3">
                    <a:lumMod val="60000"/>
                    <a:lumOff val="40000"/>
                  </a:schemeClr>
                </a:solidFill>
                <a:latin typeface="AR CENA" pitchFamily="2" charset="0"/>
              </a:rPr>
              <a:t>L</a:t>
            </a:r>
            <a:r>
              <a:rPr lang="en-US" sz="3600" dirty="0" smtClean="0">
                <a:solidFill>
                  <a:schemeClr val="accent3">
                    <a:lumMod val="60000"/>
                    <a:lumOff val="40000"/>
                  </a:schemeClr>
                </a:solidFill>
                <a:latin typeface="AR CENA" pitchFamily="2" charset="0"/>
              </a:rPr>
              <a:t>arge Catechism</a:t>
            </a:r>
          </a:p>
          <a:p>
            <a:pPr algn="ctr">
              <a:lnSpc>
                <a:spcPct val="80000"/>
              </a:lnSpc>
              <a:buFont typeface="Arial" pitchFamily="34" charset="0"/>
              <a:buChar char="•"/>
            </a:pPr>
            <a:r>
              <a:rPr lang="en-US" sz="3600" dirty="0" smtClean="0">
                <a:solidFill>
                  <a:schemeClr val="accent3">
                    <a:lumMod val="75000"/>
                  </a:schemeClr>
                </a:solidFill>
                <a:latin typeface="AR CENA" pitchFamily="2" charset="0"/>
              </a:rPr>
              <a:t>Formula of Concord</a:t>
            </a:r>
          </a:p>
        </p:txBody>
      </p:sp>
      <p:pic>
        <p:nvPicPr>
          <p:cNvPr id="4098" name="Picture 2"/>
          <p:cNvPicPr>
            <a:picLocks noChangeAspect="1" noChangeArrowheads="1"/>
          </p:cNvPicPr>
          <p:nvPr/>
        </p:nvPicPr>
        <p:blipFill>
          <a:blip r:embed="rId2" cstate="print"/>
          <a:srcRect l="2000" r="14000" b="71790"/>
          <a:stretch>
            <a:fillRect/>
          </a:stretch>
        </p:blipFill>
        <p:spPr bwMode="auto">
          <a:xfrm>
            <a:off x="1752600" y="1524000"/>
            <a:ext cx="5650361" cy="1219200"/>
          </a:xfrm>
          <a:prstGeom prst="rect">
            <a:avLst/>
          </a:prstGeom>
          <a:noFill/>
          <a:ln w="19050">
            <a:solidFill>
              <a:schemeClr val="accent3">
                <a:lumMod val="50000"/>
              </a:schemeClr>
            </a:solid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228600"/>
            <a:ext cx="8763000" cy="9294852"/>
          </a:xfrm>
          <a:prstGeom prst="rect">
            <a:avLst/>
          </a:prstGeom>
          <a:noFill/>
        </p:spPr>
        <p:txBody>
          <a:bodyPr wrap="square" rtlCol="0">
            <a:spAutoFit/>
          </a:bodyPr>
          <a:lstStyle/>
          <a:p>
            <a:pPr algn="ctr">
              <a:lnSpc>
                <a:spcPct val="80000"/>
              </a:lnSpc>
            </a:pPr>
            <a:r>
              <a:rPr lang="en-US" sz="4000" dirty="0" smtClean="0">
                <a:solidFill>
                  <a:schemeClr val="accent3">
                    <a:lumMod val="50000"/>
                  </a:schemeClr>
                </a:solidFill>
                <a:latin typeface="AR CENA" pitchFamily="2" charset="0"/>
              </a:rPr>
              <a:t>At the center of all of these confessions stands</a:t>
            </a:r>
          </a:p>
          <a:p>
            <a:pPr algn="ctr">
              <a:lnSpc>
                <a:spcPct val="80000"/>
              </a:lnSpc>
            </a:pPr>
            <a:endParaRPr lang="en-US" sz="3200" dirty="0" smtClean="0">
              <a:effectLst>
                <a:outerShdw blurRad="38100" dist="38100" dir="2700000" algn="tl">
                  <a:srgbClr val="000000">
                    <a:alpha val="43137"/>
                  </a:srgbClr>
                </a:outerShdw>
              </a:effectLst>
              <a:latin typeface="Old English Text MT" pitchFamily="66" charset="0"/>
            </a:endParaRPr>
          </a:p>
          <a:p>
            <a:pPr algn="ctr">
              <a:lnSpc>
                <a:spcPct val="80000"/>
              </a:lnSpc>
            </a:pPr>
            <a:r>
              <a:rPr lang="en-US" sz="4800" dirty="0" smtClean="0">
                <a:solidFill>
                  <a:schemeClr val="accent3">
                    <a:lumMod val="20000"/>
                    <a:lumOff val="80000"/>
                  </a:schemeClr>
                </a:solidFill>
                <a:effectLst>
                  <a:outerShdw blurRad="38100" dist="38100" dir="2700000" algn="tl">
                    <a:srgbClr val="000000">
                      <a:alpha val="43137"/>
                    </a:srgbClr>
                  </a:outerShdw>
                </a:effectLst>
                <a:latin typeface="Old English Text MT" pitchFamily="66" charset="0"/>
              </a:rPr>
              <a:t>The Augsburg Confession</a:t>
            </a:r>
            <a:r>
              <a:rPr lang="en-US" sz="4800" dirty="0" smtClean="0">
                <a:solidFill>
                  <a:schemeClr val="accent3">
                    <a:lumMod val="20000"/>
                    <a:lumOff val="80000"/>
                  </a:schemeClr>
                </a:solidFill>
                <a:effectLst>
                  <a:outerShdw blurRad="38100" dist="38100" dir="2700000" algn="tl">
                    <a:srgbClr val="000000">
                      <a:alpha val="43137"/>
                    </a:srgbClr>
                  </a:outerShdw>
                </a:effectLst>
                <a:latin typeface="AR CENA" pitchFamily="2" charset="0"/>
              </a:rPr>
              <a:t> </a:t>
            </a:r>
          </a:p>
          <a:p>
            <a:pPr algn="ctr">
              <a:lnSpc>
                <a:spcPct val="80000"/>
              </a:lnSpc>
            </a:pPr>
            <a:endParaRPr lang="en-US" sz="4000" dirty="0" smtClean="0">
              <a:solidFill>
                <a:schemeClr val="accent3">
                  <a:lumMod val="50000"/>
                </a:schemeClr>
              </a:solidFill>
              <a:latin typeface="AR CENA" pitchFamily="2" charset="0"/>
            </a:endParaRPr>
          </a:p>
          <a:p>
            <a:pPr algn="ctr">
              <a:lnSpc>
                <a:spcPct val="80000"/>
              </a:lnSpc>
            </a:pPr>
            <a:r>
              <a:rPr lang="en-US" sz="4000" dirty="0" smtClean="0">
                <a:solidFill>
                  <a:schemeClr val="accent3">
                    <a:lumMod val="50000"/>
                  </a:schemeClr>
                </a:solidFill>
                <a:latin typeface="AR CENA" pitchFamily="2" charset="0"/>
              </a:rPr>
              <a:t>The Lutheran Church sets aside </a:t>
            </a:r>
            <a:r>
              <a:rPr lang="en-US" sz="4000" dirty="0">
                <a:solidFill>
                  <a:schemeClr val="accent3">
                    <a:lumMod val="50000"/>
                  </a:schemeClr>
                </a:solidFill>
                <a:latin typeface="AR CENA" pitchFamily="2" charset="0"/>
              </a:rPr>
              <a:t>J</a:t>
            </a:r>
            <a:r>
              <a:rPr lang="en-US" sz="4000" dirty="0" smtClean="0">
                <a:solidFill>
                  <a:schemeClr val="accent3">
                    <a:lumMod val="50000"/>
                  </a:schemeClr>
                </a:solidFill>
                <a:latin typeface="AR CENA" pitchFamily="2" charset="0"/>
              </a:rPr>
              <a:t>une 25 each year to remember the presentation of this important confession.</a:t>
            </a:r>
          </a:p>
          <a:p>
            <a:pPr algn="ctr">
              <a:lnSpc>
                <a:spcPct val="80000"/>
              </a:lnSpc>
            </a:pPr>
            <a:endParaRPr lang="en-US" sz="4000" dirty="0" smtClean="0">
              <a:solidFill>
                <a:schemeClr val="accent3">
                  <a:lumMod val="50000"/>
                </a:schemeClr>
              </a:solidFill>
              <a:latin typeface="AR CENA" pitchFamily="2" charset="0"/>
            </a:endParaRPr>
          </a:p>
          <a:p>
            <a:pPr algn="ctr">
              <a:lnSpc>
                <a:spcPct val="80000"/>
              </a:lnSpc>
            </a:pPr>
            <a:r>
              <a:rPr lang="en-US" sz="2800" dirty="0" smtClean="0">
                <a:solidFill>
                  <a:schemeClr val="accent3">
                    <a:lumMod val="20000"/>
                    <a:lumOff val="80000"/>
                  </a:schemeClr>
                </a:solidFill>
                <a:latin typeface="AR CENA" pitchFamily="2" charset="0"/>
              </a:rPr>
              <a:t>Short history: The Holy Roman Emperor Charles V had called on the Princes and Free Territories in Germany to explain their religious convictions in an attempt to restore religious and political unity in the Holy Roman Empire, and rally support against the Turkish invasion.   The Augsburg confession was the Reformers formal answer to this request, and was presented in Latin and German at the Diet of Augsburg in 1530.</a:t>
            </a:r>
          </a:p>
          <a:p>
            <a:pPr algn="ctr">
              <a:lnSpc>
                <a:spcPct val="80000"/>
              </a:lnSpc>
            </a:pPr>
            <a:endParaRPr lang="en-US" sz="4800" dirty="0" smtClean="0">
              <a:effectLst>
                <a:outerShdw blurRad="38100" dist="38100" dir="2700000" algn="tl">
                  <a:srgbClr val="000000">
                    <a:alpha val="43137"/>
                  </a:srgbClr>
                </a:outerShdw>
              </a:effectLst>
              <a:latin typeface="Old English Text MT" pitchFamily="66" charset="0"/>
            </a:endParaRPr>
          </a:p>
          <a:p>
            <a:pPr algn="ctr">
              <a:lnSpc>
                <a:spcPct val="80000"/>
              </a:lnSpc>
            </a:pPr>
            <a:endParaRPr lang="en-US" sz="3200" dirty="0" smtClean="0">
              <a:solidFill>
                <a:schemeClr val="accent3">
                  <a:lumMod val="50000"/>
                </a:schemeClr>
              </a:solidFill>
              <a:latin typeface="AR CENA" pitchFamily="2" charset="0"/>
            </a:endParaRPr>
          </a:p>
          <a:p>
            <a:pPr algn="ctr">
              <a:lnSpc>
                <a:spcPct val="80000"/>
              </a:lnSpc>
            </a:pPr>
            <a:endParaRPr lang="en-US" sz="3200" dirty="0">
              <a:solidFill>
                <a:schemeClr val="accent3">
                  <a:lumMod val="50000"/>
                </a:schemeClr>
              </a:solidFill>
              <a:latin typeface="AR CENA" pitchFamily="2" charset="0"/>
            </a:endParaRPr>
          </a:p>
          <a:p>
            <a:pPr algn="ctr">
              <a:lnSpc>
                <a:spcPct val="80000"/>
              </a:lnSpc>
            </a:pPr>
            <a:endParaRPr lang="en-US" sz="3200" dirty="0" smtClean="0">
              <a:solidFill>
                <a:schemeClr val="accent3">
                  <a:lumMod val="50000"/>
                </a:schemeClr>
              </a:solidFill>
              <a:latin typeface="AR CENA" pitchFamily="2" charset="0"/>
            </a:endParaRPr>
          </a:p>
          <a:p>
            <a:pPr algn="ctr"/>
            <a:endParaRPr lang="en-US" sz="1400" dirty="0" smtClean="0">
              <a:latin typeface="AR CENA" pitchFamily="2" charset="0"/>
            </a:endParaRPr>
          </a:p>
          <a:p>
            <a:pPr algn="ctr"/>
            <a:endParaRPr lang="en-US" sz="1400" dirty="0">
              <a:latin typeface="AR CENA" pitchFamily="2" charset="0"/>
            </a:endParaRPr>
          </a:p>
          <a:p>
            <a:pPr algn="ctr"/>
            <a:endParaRPr lang="en-US" sz="1400" dirty="0" smtClean="0">
              <a:latin typeface="AR CENA" pitchFamily="2" charset="0"/>
            </a:endParaRPr>
          </a:p>
          <a:p>
            <a:pPr algn="ctr"/>
            <a:endParaRPr lang="en-US" sz="1400" dirty="0">
              <a:latin typeface="AR CENA" pitchFamily="2" charset="0"/>
            </a:endParaRPr>
          </a:p>
          <a:p>
            <a:pPr algn="ctr"/>
            <a:endParaRPr lang="en-US" sz="1400" dirty="0" smtClean="0">
              <a:latin typeface="AR CENA" pitchFamily="2"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0"/>
            <a:ext cx="8435323" cy="1015663"/>
          </a:xfrm>
          <a:prstGeom prst="rect">
            <a:avLst/>
          </a:prstGeom>
          <a:noFill/>
        </p:spPr>
        <p:txBody>
          <a:bodyPr wrap="none" rtlCol="0">
            <a:spAutoFit/>
          </a:bodyPr>
          <a:lstStyle/>
          <a:p>
            <a:r>
              <a:rPr lang="en-US" sz="6000" dirty="0" smtClean="0">
                <a:solidFill>
                  <a:schemeClr val="accent3">
                    <a:lumMod val="20000"/>
                    <a:lumOff val="80000"/>
                  </a:schemeClr>
                </a:solidFill>
                <a:effectLst>
                  <a:outerShdw blurRad="38100" dist="38100" dir="2700000" algn="tl">
                    <a:srgbClr val="000000">
                      <a:alpha val="43137"/>
                    </a:srgbClr>
                  </a:outerShdw>
                </a:effectLst>
                <a:latin typeface="Old English Text MT" pitchFamily="66" charset="0"/>
              </a:rPr>
              <a:t>The Augsburg Confession</a:t>
            </a:r>
          </a:p>
        </p:txBody>
      </p:sp>
      <p:pic>
        <p:nvPicPr>
          <p:cNvPr id="1026" name="Picture 2"/>
          <p:cNvPicPr>
            <a:picLocks noChangeAspect="1" noChangeArrowheads="1"/>
          </p:cNvPicPr>
          <p:nvPr/>
        </p:nvPicPr>
        <p:blipFill>
          <a:blip r:embed="rId2" cstate="print">
            <a:grayscl/>
          </a:blip>
          <a:srcRect r="2381" b="5342"/>
          <a:stretch>
            <a:fillRect/>
          </a:stretch>
        </p:blipFill>
        <p:spPr bwMode="auto">
          <a:xfrm>
            <a:off x="990600" y="990600"/>
            <a:ext cx="2743200" cy="38862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l="8819" r="8281"/>
          <a:stretch>
            <a:fillRect/>
          </a:stretch>
        </p:blipFill>
        <p:spPr bwMode="auto">
          <a:xfrm>
            <a:off x="5257800" y="990600"/>
            <a:ext cx="2699027" cy="3962401"/>
          </a:xfrm>
          <a:prstGeom prst="rect">
            <a:avLst/>
          </a:prstGeom>
          <a:noFill/>
          <a:ln w="9525">
            <a:noFill/>
            <a:miter lim="800000"/>
            <a:headEnd/>
            <a:tailEnd/>
          </a:ln>
        </p:spPr>
      </p:pic>
      <p:sp>
        <p:nvSpPr>
          <p:cNvPr id="8" name="TextBox 7"/>
          <p:cNvSpPr txBox="1"/>
          <p:nvPr/>
        </p:nvSpPr>
        <p:spPr>
          <a:xfrm>
            <a:off x="304800" y="5257800"/>
            <a:ext cx="3962400" cy="1015663"/>
          </a:xfrm>
          <a:prstGeom prst="rect">
            <a:avLst/>
          </a:prstGeom>
          <a:noFill/>
        </p:spPr>
        <p:txBody>
          <a:bodyPr wrap="square" rtlCol="0">
            <a:spAutoFit/>
          </a:bodyPr>
          <a:lstStyle/>
          <a:p>
            <a:pPr algn="ctr"/>
            <a:r>
              <a:rPr lang="en-US" sz="2000" dirty="0" smtClean="0">
                <a:solidFill>
                  <a:schemeClr val="accent3">
                    <a:lumMod val="20000"/>
                    <a:lumOff val="80000"/>
                  </a:schemeClr>
                </a:solidFill>
              </a:rPr>
              <a:t>Luther was not allowed to move freely since Charles had deemed him an outlaw at a previous Diet.  </a:t>
            </a:r>
            <a:endParaRPr lang="en-US" sz="2000" dirty="0">
              <a:solidFill>
                <a:schemeClr val="accent3">
                  <a:lumMod val="20000"/>
                  <a:lumOff val="80000"/>
                </a:schemeClr>
              </a:solidFill>
            </a:endParaRPr>
          </a:p>
        </p:txBody>
      </p:sp>
      <p:sp>
        <p:nvSpPr>
          <p:cNvPr id="9" name="TextBox 8"/>
          <p:cNvSpPr txBox="1"/>
          <p:nvPr/>
        </p:nvSpPr>
        <p:spPr>
          <a:xfrm>
            <a:off x="4724400" y="4919008"/>
            <a:ext cx="3962400" cy="1938992"/>
          </a:xfrm>
          <a:prstGeom prst="rect">
            <a:avLst/>
          </a:prstGeom>
          <a:noFill/>
        </p:spPr>
        <p:txBody>
          <a:bodyPr wrap="square" rtlCol="0">
            <a:spAutoFit/>
          </a:bodyPr>
          <a:lstStyle/>
          <a:p>
            <a:pPr algn="ctr"/>
            <a:r>
              <a:rPr lang="en-US" sz="2000" dirty="0" smtClean="0">
                <a:solidFill>
                  <a:schemeClr val="accent3">
                    <a:lumMod val="20000"/>
                    <a:lumOff val="80000"/>
                  </a:schemeClr>
                </a:solidFill>
              </a:rPr>
              <a:t>Phillip Melanchthon took the lead in editing the confession, using previously drafted articles of faith along with other writings from Luther.  He also send drafts to Luther for comments or corrections.</a:t>
            </a:r>
            <a:endParaRPr lang="en-US" sz="2000" dirty="0">
              <a:solidFill>
                <a:schemeClr val="accent3">
                  <a:lumMod val="20000"/>
                  <a:lumOff val="8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1447800" y="838200"/>
            <a:ext cx="6324600" cy="4922647"/>
          </a:xfrm>
          <a:prstGeom prst="rect">
            <a:avLst/>
          </a:prstGeom>
          <a:noFill/>
          <a:ln w="9525">
            <a:noFill/>
            <a:miter lim="800000"/>
            <a:headEnd/>
            <a:tailEnd/>
          </a:ln>
        </p:spPr>
      </p:pic>
      <p:sp>
        <p:nvSpPr>
          <p:cNvPr id="5" name="TextBox 4"/>
          <p:cNvSpPr txBox="1"/>
          <p:nvPr/>
        </p:nvSpPr>
        <p:spPr>
          <a:xfrm>
            <a:off x="76200" y="115669"/>
            <a:ext cx="9002786" cy="646331"/>
          </a:xfrm>
          <a:prstGeom prst="rect">
            <a:avLst/>
          </a:prstGeom>
          <a:noFill/>
        </p:spPr>
        <p:txBody>
          <a:bodyPr wrap="none" rtlCol="0">
            <a:spAutoFit/>
          </a:bodyPr>
          <a:lstStyle/>
          <a:p>
            <a:r>
              <a:rPr lang="en-US" sz="3600" dirty="0" smtClean="0">
                <a:solidFill>
                  <a:schemeClr val="accent3">
                    <a:lumMod val="20000"/>
                    <a:lumOff val="80000"/>
                  </a:schemeClr>
                </a:solidFill>
                <a:effectLst>
                  <a:outerShdw blurRad="38100" dist="38100" dir="2700000" algn="tl">
                    <a:srgbClr val="000000">
                      <a:alpha val="43137"/>
                    </a:srgbClr>
                  </a:outerShdw>
                </a:effectLst>
                <a:latin typeface="Old English Text MT" pitchFamily="66" charset="0"/>
              </a:rPr>
              <a:t>The Presentation of The Augsburg Confession</a:t>
            </a:r>
          </a:p>
        </p:txBody>
      </p:sp>
      <p:sp>
        <p:nvSpPr>
          <p:cNvPr id="6" name="TextBox 5"/>
          <p:cNvSpPr txBox="1"/>
          <p:nvPr/>
        </p:nvSpPr>
        <p:spPr>
          <a:xfrm>
            <a:off x="0" y="5943600"/>
            <a:ext cx="9144000" cy="707886"/>
          </a:xfrm>
          <a:prstGeom prst="rect">
            <a:avLst/>
          </a:prstGeom>
          <a:noFill/>
        </p:spPr>
        <p:txBody>
          <a:bodyPr wrap="square" rtlCol="0">
            <a:spAutoFit/>
          </a:bodyPr>
          <a:lstStyle/>
          <a:p>
            <a:pPr algn="ctr"/>
            <a:r>
              <a:rPr lang="en-US" sz="2000" dirty="0" smtClean="0">
                <a:solidFill>
                  <a:schemeClr val="accent3">
                    <a:lumMod val="20000"/>
                    <a:lumOff val="80000"/>
                  </a:schemeClr>
                </a:solidFill>
              </a:rPr>
              <a:t>The German version of the confession was read aloud on June 25, 1530 in Augsburg .  It took over two hours and was read loud enough so those outside could hear it.</a:t>
            </a:r>
            <a:endParaRPr lang="en-US" sz="2000" dirty="0">
              <a:solidFill>
                <a:schemeClr val="accent3">
                  <a:lumMod val="20000"/>
                  <a:lumOff val="8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115669"/>
            <a:ext cx="9067800" cy="646331"/>
          </a:xfrm>
          <a:prstGeom prst="rect">
            <a:avLst/>
          </a:prstGeom>
          <a:noFill/>
        </p:spPr>
        <p:txBody>
          <a:bodyPr wrap="square" rtlCol="0">
            <a:spAutoFit/>
          </a:bodyPr>
          <a:lstStyle/>
          <a:p>
            <a:pPr algn="ctr"/>
            <a:r>
              <a:rPr lang="en-US" sz="3600" dirty="0" smtClean="0">
                <a:solidFill>
                  <a:schemeClr val="accent3">
                    <a:lumMod val="20000"/>
                    <a:lumOff val="80000"/>
                  </a:schemeClr>
                </a:solidFill>
                <a:effectLst>
                  <a:outerShdw blurRad="38100" dist="38100" dir="2700000" algn="tl">
                    <a:srgbClr val="000000">
                      <a:alpha val="43137"/>
                    </a:srgbClr>
                  </a:outerShdw>
                </a:effectLst>
                <a:latin typeface="Old English Text MT" pitchFamily="66" charset="0"/>
              </a:rPr>
              <a:t>The Augsburg Confession: What is in it?</a:t>
            </a:r>
          </a:p>
        </p:txBody>
      </p:sp>
      <p:graphicFrame>
        <p:nvGraphicFramePr>
          <p:cNvPr id="5" name="Table 4"/>
          <p:cNvGraphicFramePr>
            <a:graphicFrameLocks noGrp="1"/>
          </p:cNvGraphicFramePr>
          <p:nvPr/>
        </p:nvGraphicFramePr>
        <p:xfrm>
          <a:off x="457200" y="914400"/>
          <a:ext cx="8229600" cy="5189220"/>
        </p:xfrm>
        <a:graphic>
          <a:graphicData uri="http://schemas.openxmlformats.org/drawingml/2006/table">
            <a:tbl>
              <a:tblPr firstRow="1" bandRow="1">
                <a:tableStyleId>{F5AB1C69-6EDB-4FF4-983F-18BD219EF322}</a:tableStyleId>
              </a:tblPr>
              <a:tblGrid>
                <a:gridCol w="2057400"/>
                <a:gridCol w="6172200"/>
              </a:tblGrid>
              <a:tr h="571500">
                <a:tc>
                  <a:txBody>
                    <a:bodyPr/>
                    <a:lstStyle/>
                    <a:p>
                      <a:pPr algn="l"/>
                      <a:r>
                        <a:rPr lang="en-US" dirty="0" smtClean="0"/>
                        <a:t>Article</a:t>
                      </a:r>
                      <a:r>
                        <a:rPr lang="en-US" baseline="0" dirty="0" smtClean="0"/>
                        <a:t> Title</a:t>
                      </a:r>
                      <a:endParaRPr lang="en-US" dirty="0"/>
                    </a:p>
                  </a:txBody>
                  <a:tcPr/>
                </a:tc>
                <a:tc>
                  <a:txBody>
                    <a:bodyPr/>
                    <a:lstStyle/>
                    <a:p>
                      <a:pPr algn="l"/>
                      <a:r>
                        <a:rPr lang="en-US" dirty="0" smtClean="0"/>
                        <a:t>What is in it?</a:t>
                      </a:r>
                      <a:endParaRPr lang="en-US" dirty="0"/>
                    </a:p>
                  </a:txBody>
                  <a:tcPr/>
                </a:tc>
              </a:tr>
              <a:tr h="571500">
                <a:tc>
                  <a:txBody>
                    <a:bodyPr/>
                    <a:lstStyle/>
                    <a:p>
                      <a:pPr marL="400050" indent="-400050" algn="l">
                        <a:buNone/>
                      </a:pPr>
                      <a:r>
                        <a:rPr lang="en-US" dirty="0" smtClean="0"/>
                        <a:t>I.  God</a:t>
                      </a:r>
                      <a:endParaRPr lang="en-US" dirty="0"/>
                    </a:p>
                  </a:txBody>
                  <a:tcPr/>
                </a:tc>
                <a:tc>
                  <a:txBody>
                    <a:bodyPr/>
                    <a:lstStyle/>
                    <a:p>
                      <a:pPr algn="l"/>
                      <a:r>
                        <a:rPr lang="en-US" dirty="0" smtClean="0"/>
                        <a:t>Confesses God as Triune: Three Persons,</a:t>
                      </a:r>
                      <a:r>
                        <a:rPr lang="en-US" baseline="0" dirty="0" smtClean="0"/>
                        <a:t> One Essence</a:t>
                      </a:r>
                      <a:endParaRPr lang="en-US" dirty="0"/>
                    </a:p>
                  </a:txBody>
                  <a:tcPr/>
                </a:tc>
              </a:tr>
              <a:tr h="571500">
                <a:tc>
                  <a:txBody>
                    <a:bodyPr/>
                    <a:lstStyle/>
                    <a:p>
                      <a:pPr algn="l"/>
                      <a:r>
                        <a:rPr lang="en-US" dirty="0" smtClean="0"/>
                        <a:t>II. Original Sin</a:t>
                      </a:r>
                      <a:endParaRPr lang="en-US" dirty="0"/>
                    </a:p>
                  </a:txBody>
                  <a:tcPr/>
                </a:tc>
                <a:tc>
                  <a:txBody>
                    <a:bodyPr/>
                    <a:lstStyle/>
                    <a:p>
                      <a:pPr algn="l"/>
                      <a:r>
                        <a:rPr lang="en-US" dirty="0" smtClean="0"/>
                        <a:t>All are born sinful and cannot save</a:t>
                      </a:r>
                      <a:r>
                        <a:rPr lang="en-US" baseline="0" dirty="0" smtClean="0"/>
                        <a:t> themselves.</a:t>
                      </a:r>
                      <a:r>
                        <a:rPr lang="en-US" dirty="0" smtClean="0"/>
                        <a:t> Original</a:t>
                      </a:r>
                      <a:r>
                        <a:rPr lang="en-US" baseline="0" dirty="0" smtClean="0"/>
                        <a:t> sin is true damnable sin.</a:t>
                      </a:r>
                      <a:endParaRPr lang="en-US" dirty="0"/>
                    </a:p>
                  </a:txBody>
                  <a:tcPr/>
                </a:tc>
              </a:tr>
              <a:tr h="571500">
                <a:tc>
                  <a:txBody>
                    <a:bodyPr/>
                    <a:lstStyle/>
                    <a:p>
                      <a:pPr algn="l"/>
                      <a:r>
                        <a:rPr lang="en-US" dirty="0" smtClean="0"/>
                        <a:t>III.</a:t>
                      </a:r>
                      <a:r>
                        <a:rPr lang="en-US" baseline="0" dirty="0" smtClean="0"/>
                        <a:t>  Son of God</a:t>
                      </a:r>
                      <a:endParaRPr lang="en-US" dirty="0"/>
                    </a:p>
                  </a:txBody>
                  <a:tcPr/>
                </a:tc>
                <a:tc>
                  <a:txBody>
                    <a:bodyPr/>
                    <a:lstStyle/>
                    <a:p>
                      <a:pPr algn="l"/>
                      <a:r>
                        <a:rPr lang="en-US" dirty="0" smtClean="0"/>
                        <a:t>Jesus is 100%</a:t>
                      </a:r>
                      <a:r>
                        <a:rPr lang="en-US" baseline="0" dirty="0" smtClean="0"/>
                        <a:t> Man / 100% God.  Repeats Apostles Creed’s statements about all that Jesus did on our behalf.</a:t>
                      </a:r>
                      <a:endParaRPr lang="en-US" dirty="0"/>
                    </a:p>
                  </a:txBody>
                  <a:tcPr/>
                </a:tc>
              </a:tr>
              <a:tr h="571500">
                <a:tc>
                  <a:txBody>
                    <a:bodyPr/>
                    <a:lstStyle/>
                    <a:p>
                      <a:pPr algn="l"/>
                      <a:r>
                        <a:rPr lang="en-US" dirty="0" smtClean="0"/>
                        <a:t>IV. Justification</a:t>
                      </a:r>
                      <a:endParaRPr lang="en-US" dirty="0"/>
                    </a:p>
                  </a:txBody>
                  <a:tcPr/>
                </a:tc>
                <a:tc>
                  <a:txBody>
                    <a:bodyPr/>
                    <a:lstStyle/>
                    <a:p>
                      <a:pPr algn="l"/>
                      <a:r>
                        <a:rPr lang="en-US" dirty="0" smtClean="0"/>
                        <a:t>Man is saved only by grace through faith.  Works play</a:t>
                      </a:r>
                      <a:r>
                        <a:rPr lang="en-US" baseline="0" dirty="0" smtClean="0"/>
                        <a:t> no role in one’s salvation.</a:t>
                      </a:r>
                      <a:endParaRPr lang="en-US" dirty="0"/>
                    </a:p>
                  </a:txBody>
                  <a:tcPr/>
                </a:tc>
              </a:tr>
              <a:tr h="571500">
                <a:tc>
                  <a:txBody>
                    <a:bodyPr/>
                    <a:lstStyle/>
                    <a:p>
                      <a:pPr marL="400050" indent="-400050" algn="l">
                        <a:buNone/>
                      </a:pPr>
                      <a:r>
                        <a:rPr lang="en-US" dirty="0" smtClean="0"/>
                        <a:t>V.  Preaching</a:t>
                      </a:r>
                      <a:endParaRPr lang="en-US" dirty="0"/>
                    </a:p>
                  </a:txBody>
                  <a:tcPr/>
                </a:tc>
                <a:tc>
                  <a:txBody>
                    <a:bodyPr/>
                    <a:lstStyle/>
                    <a:p>
                      <a:pPr algn="l"/>
                      <a:r>
                        <a:rPr lang="en-US" dirty="0" smtClean="0"/>
                        <a:t>In order that all might be saved</a:t>
                      </a:r>
                      <a:r>
                        <a:rPr lang="en-US" baseline="0" dirty="0" smtClean="0"/>
                        <a:t>, God gave the Church the Office of the Ministry, empowered with the Word and Sacraments.</a:t>
                      </a:r>
                      <a:endParaRPr lang="en-US" dirty="0"/>
                    </a:p>
                  </a:txBody>
                  <a:tcPr/>
                </a:tc>
              </a:tr>
              <a:tr h="571500">
                <a:tc>
                  <a:txBody>
                    <a:bodyPr/>
                    <a:lstStyle/>
                    <a:p>
                      <a:pPr algn="l"/>
                      <a:r>
                        <a:rPr lang="en-US" dirty="0" smtClean="0"/>
                        <a:t>VI. New Obedience</a:t>
                      </a:r>
                      <a:endParaRPr lang="en-US" dirty="0"/>
                    </a:p>
                  </a:txBody>
                  <a:tcPr/>
                </a:tc>
                <a:tc>
                  <a:txBody>
                    <a:bodyPr/>
                    <a:lstStyle/>
                    <a:p>
                      <a:pPr algn="l"/>
                      <a:r>
                        <a:rPr lang="en-US" dirty="0" smtClean="0"/>
                        <a:t>Faith produces good works naturally.</a:t>
                      </a:r>
                      <a:endParaRPr lang="en-US" dirty="0"/>
                    </a:p>
                  </a:txBody>
                  <a:tcPr/>
                </a:tc>
              </a:tr>
              <a:tr h="571500">
                <a:tc>
                  <a:txBody>
                    <a:bodyPr/>
                    <a:lstStyle/>
                    <a:p>
                      <a:pPr algn="l"/>
                      <a:r>
                        <a:rPr lang="en-US" dirty="0" smtClean="0"/>
                        <a:t>VII.</a:t>
                      </a:r>
                      <a:r>
                        <a:rPr lang="en-US" baseline="0" dirty="0" smtClean="0"/>
                        <a:t>  The Church</a:t>
                      </a:r>
                      <a:endParaRPr lang="en-US" dirty="0"/>
                    </a:p>
                  </a:txBody>
                  <a:tcPr/>
                </a:tc>
                <a:tc>
                  <a:txBody>
                    <a:bodyPr/>
                    <a:lstStyle/>
                    <a:p>
                      <a:pPr algn="l"/>
                      <a:r>
                        <a:rPr lang="en-US" dirty="0" smtClean="0"/>
                        <a:t>The Church is where the gospel is purely preached and the sacraments are rightly administered.  Unity the church is formed around agreement on these matters.</a:t>
                      </a:r>
                      <a:endParaRPr lang="en-US" dirty="0"/>
                    </a:p>
                  </a:txBody>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115669"/>
            <a:ext cx="9067800" cy="646331"/>
          </a:xfrm>
          <a:prstGeom prst="rect">
            <a:avLst/>
          </a:prstGeom>
          <a:noFill/>
        </p:spPr>
        <p:txBody>
          <a:bodyPr wrap="square" rtlCol="0">
            <a:spAutoFit/>
          </a:bodyPr>
          <a:lstStyle/>
          <a:p>
            <a:pPr algn="ctr"/>
            <a:r>
              <a:rPr lang="en-US" sz="3600" dirty="0" smtClean="0">
                <a:solidFill>
                  <a:schemeClr val="accent3">
                    <a:lumMod val="20000"/>
                    <a:lumOff val="80000"/>
                  </a:schemeClr>
                </a:solidFill>
                <a:effectLst>
                  <a:outerShdw blurRad="38100" dist="38100" dir="2700000" algn="tl">
                    <a:srgbClr val="000000">
                      <a:alpha val="43137"/>
                    </a:srgbClr>
                  </a:outerShdw>
                </a:effectLst>
                <a:latin typeface="Old English Text MT" pitchFamily="66" charset="0"/>
              </a:rPr>
              <a:t>The Augsburg Confession: What is in it?</a:t>
            </a:r>
          </a:p>
        </p:txBody>
      </p:sp>
      <p:graphicFrame>
        <p:nvGraphicFramePr>
          <p:cNvPr id="5" name="Table 4"/>
          <p:cNvGraphicFramePr>
            <a:graphicFrameLocks noGrp="1"/>
          </p:cNvGraphicFramePr>
          <p:nvPr/>
        </p:nvGraphicFramePr>
        <p:xfrm>
          <a:off x="457200" y="914400"/>
          <a:ext cx="8229600" cy="5326380"/>
        </p:xfrm>
        <a:graphic>
          <a:graphicData uri="http://schemas.openxmlformats.org/drawingml/2006/table">
            <a:tbl>
              <a:tblPr firstRow="1" bandRow="1">
                <a:tableStyleId>{F5AB1C69-6EDB-4FF4-983F-18BD219EF322}</a:tableStyleId>
              </a:tblPr>
              <a:tblGrid>
                <a:gridCol w="2057400"/>
                <a:gridCol w="6172200"/>
              </a:tblGrid>
              <a:tr h="571500">
                <a:tc>
                  <a:txBody>
                    <a:bodyPr/>
                    <a:lstStyle/>
                    <a:p>
                      <a:pPr algn="l"/>
                      <a:r>
                        <a:rPr lang="en-US" dirty="0" smtClean="0"/>
                        <a:t>Article</a:t>
                      </a:r>
                      <a:r>
                        <a:rPr lang="en-US" baseline="0" dirty="0" smtClean="0"/>
                        <a:t> Title</a:t>
                      </a:r>
                      <a:endParaRPr lang="en-US" dirty="0"/>
                    </a:p>
                  </a:txBody>
                  <a:tcPr/>
                </a:tc>
                <a:tc>
                  <a:txBody>
                    <a:bodyPr/>
                    <a:lstStyle/>
                    <a:p>
                      <a:pPr algn="l"/>
                      <a:r>
                        <a:rPr lang="en-US" dirty="0" smtClean="0"/>
                        <a:t>What is in it?</a:t>
                      </a:r>
                      <a:endParaRPr lang="en-US" dirty="0"/>
                    </a:p>
                  </a:txBody>
                  <a:tcPr/>
                </a:tc>
              </a:tr>
              <a:tr h="571500">
                <a:tc>
                  <a:txBody>
                    <a:bodyPr/>
                    <a:lstStyle/>
                    <a:p>
                      <a:pPr marL="400050" indent="-400050" algn="l">
                        <a:buNone/>
                      </a:pPr>
                      <a:r>
                        <a:rPr lang="en-US" dirty="0" smtClean="0"/>
                        <a:t>VIII. What is the Church</a:t>
                      </a:r>
                      <a:endParaRPr lang="en-US" dirty="0"/>
                    </a:p>
                  </a:txBody>
                  <a:tcPr/>
                </a:tc>
                <a:tc>
                  <a:txBody>
                    <a:bodyPr/>
                    <a:lstStyle/>
                    <a:p>
                      <a:pPr algn="l"/>
                      <a:r>
                        <a:rPr lang="en-US" dirty="0" smtClean="0"/>
                        <a:t>The true church is</a:t>
                      </a:r>
                      <a:r>
                        <a:rPr lang="en-US" baseline="0" dirty="0" smtClean="0"/>
                        <a:t> comprised of all genuine believers.</a:t>
                      </a:r>
                      <a:endParaRPr lang="en-US" dirty="0"/>
                    </a:p>
                  </a:txBody>
                  <a:tcPr/>
                </a:tc>
              </a:tr>
              <a:tr h="571500">
                <a:tc>
                  <a:txBody>
                    <a:bodyPr/>
                    <a:lstStyle/>
                    <a:p>
                      <a:pPr algn="l"/>
                      <a:r>
                        <a:rPr lang="en-US" dirty="0" smtClean="0"/>
                        <a:t>IX. Baptism</a:t>
                      </a:r>
                      <a:endParaRPr lang="en-US" dirty="0"/>
                    </a:p>
                  </a:txBody>
                  <a:tcPr/>
                </a:tc>
                <a:tc>
                  <a:txBody>
                    <a:bodyPr/>
                    <a:lstStyle/>
                    <a:p>
                      <a:pPr algn="l"/>
                      <a:r>
                        <a:rPr lang="en-US" dirty="0" smtClean="0"/>
                        <a:t>Baptism is a necessary mean of grace.  Infants and children are to be baptized.</a:t>
                      </a:r>
                      <a:endParaRPr lang="en-US" dirty="0"/>
                    </a:p>
                  </a:txBody>
                  <a:tcPr/>
                </a:tc>
              </a:tr>
              <a:tr h="571500">
                <a:tc>
                  <a:txBody>
                    <a:bodyPr/>
                    <a:lstStyle/>
                    <a:p>
                      <a:pPr algn="l"/>
                      <a:r>
                        <a:rPr lang="en-US" dirty="0" smtClean="0"/>
                        <a:t>X .</a:t>
                      </a:r>
                      <a:r>
                        <a:rPr lang="en-US" baseline="0" dirty="0" smtClean="0"/>
                        <a:t>  The Lord’s Supper</a:t>
                      </a:r>
                      <a:endParaRPr lang="en-US" dirty="0"/>
                    </a:p>
                  </a:txBody>
                  <a:tcPr/>
                </a:tc>
                <a:tc>
                  <a:txBody>
                    <a:bodyPr/>
                    <a:lstStyle/>
                    <a:p>
                      <a:pPr algn="l"/>
                      <a:r>
                        <a:rPr lang="en-US" dirty="0" smtClean="0"/>
                        <a:t>The true body and blood of Christ are present in this meal under the bread and wine.</a:t>
                      </a:r>
                      <a:endParaRPr lang="en-US" dirty="0"/>
                    </a:p>
                  </a:txBody>
                  <a:tcPr/>
                </a:tc>
              </a:tr>
              <a:tr h="571500">
                <a:tc>
                  <a:txBody>
                    <a:bodyPr/>
                    <a:lstStyle/>
                    <a:p>
                      <a:pPr marL="400050" indent="-400050" algn="l">
                        <a:buNone/>
                      </a:pPr>
                      <a:r>
                        <a:rPr lang="en-US" dirty="0" smtClean="0"/>
                        <a:t>XI.</a:t>
                      </a:r>
                      <a:r>
                        <a:rPr lang="en-US" baseline="0" dirty="0" smtClean="0"/>
                        <a:t>  </a:t>
                      </a:r>
                      <a:r>
                        <a:rPr lang="en-US" dirty="0" smtClean="0"/>
                        <a:t>Confession</a:t>
                      </a:r>
                      <a:endParaRPr lang="en-US" dirty="0"/>
                    </a:p>
                  </a:txBody>
                  <a:tcPr/>
                </a:tc>
                <a:tc>
                  <a:txBody>
                    <a:bodyPr/>
                    <a:lstStyle/>
                    <a:p>
                      <a:pPr algn="l"/>
                      <a:r>
                        <a:rPr lang="en-US" dirty="0" smtClean="0"/>
                        <a:t>Private absolution should be retained.  One does not have to confess every sin before a pastor for it to be forgiven.</a:t>
                      </a:r>
                      <a:endParaRPr lang="en-US" dirty="0"/>
                    </a:p>
                  </a:txBody>
                  <a:tcPr/>
                </a:tc>
              </a:tr>
              <a:tr h="571500">
                <a:tc>
                  <a:txBody>
                    <a:bodyPr/>
                    <a:lstStyle/>
                    <a:p>
                      <a:pPr marL="400050" indent="-400050" algn="l">
                        <a:buAutoNum type="romanUcPeriod" startAt="12"/>
                      </a:pPr>
                      <a:r>
                        <a:rPr lang="en-US" dirty="0" smtClean="0"/>
                        <a:t>Repentance</a:t>
                      </a:r>
                      <a:endParaRPr lang="en-US" dirty="0"/>
                    </a:p>
                  </a:txBody>
                  <a:tcPr/>
                </a:tc>
                <a:tc>
                  <a:txBody>
                    <a:bodyPr/>
                    <a:lstStyle/>
                    <a:p>
                      <a:pPr algn="l"/>
                      <a:r>
                        <a:rPr lang="en-US" dirty="0" smtClean="0"/>
                        <a:t>Repentance</a:t>
                      </a:r>
                      <a:r>
                        <a:rPr lang="en-US" baseline="0" dirty="0" smtClean="0"/>
                        <a:t> is contrition, which recognizes sin, and faith, which trusts Jesus to forgive it.  It is a practice meant for the entire Christian life.</a:t>
                      </a:r>
                      <a:endParaRPr lang="en-US" dirty="0"/>
                    </a:p>
                  </a:txBody>
                  <a:tcPr/>
                </a:tc>
              </a:tr>
              <a:tr h="571500">
                <a:tc>
                  <a:txBody>
                    <a:bodyPr/>
                    <a:lstStyle/>
                    <a:p>
                      <a:pPr algn="l"/>
                      <a:r>
                        <a:rPr lang="en-US" dirty="0" smtClean="0"/>
                        <a:t>XIII.  Use of Sacraments</a:t>
                      </a:r>
                      <a:endParaRPr lang="en-US" dirty="0"/>
                    </a:p>
                  </a:txBody>
                  <a:tcPr/>
                </a:tc>
                <a:tc>
                  <a:txBody>
                    <a:bodyPr/>
                    <a:lstStyle/>
                    <a:p>
                      <a:pPr algn="l"/>
                      <a:r>
                        <a:rPr lang="en-US" dirty="0" smtClean="0"/>
                        <a:t>The Sacraments</a:t>
                      </a:r>
                      <a:r>
                        <a:rPr lang="en-US" baseline="0" dirty="0" smtClean="0"/>
                        <a:t> are God’s means of grace and must be received in faith and for the strengthening of faith.</a:t>
                      </a:r>
                      <a:endParaRPr lang="en-US" dirty="0"/>
                    </a:p>
                  </a:txBody>
                  <a:tcPr/>
                </a:tc>
              </a:tr>
              <a:tr h="571500">
                <a:tc>
                  <a:txBody>
                    <a:bodyPr/>
                    <a:lstStyle/>
                    <a:p>
                      <a:pPr algn="l"/>
                      <a:r>
                        <a:rPr lang="en-US" dirty="0" smtClean="0"/>
                        <a:t>XIV.   Church Government</a:t>
                      </a:r>
                      <a:endParaRPr lang="en-US" dirty="0"/>
                    </a:p>
                  </a:txBody>
                  <a:tcPr/>
                </a:tc>
                <a:tc>
                  <a:txBody>
                    <a:bodyPr/>
                    <a:lstStyle/>
                    <a:p>
                      <a:pPr algn="l"/>
                      <a:r>
                        <a:rPr lang="en-US" dirty="0" smtClean="0"/>
                        <a:t>No one should publically</a:t>
                      </a:r>
                      <a:r>
                        <a:rPr lang="en-US" baseline="0" dirty="0" smtClean="0"/>
                        <a:t> teach, preach, or administer the Sacraments with a proper call from the Church. </a:t>
                      </a:r>
                      <a:endParaRPr lang="en-US" dirty="0"/>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115669"/>
            <a:ext cx="9067800" cy="646331"/>
          </a:xfrm>
          <a:prstGeom prst="rect">
            <a:avLst/>
          </a:prstGeom>
          <a:noFill/>
        </p:spPr>
        <p:txBody>
          <a:bodyPr wrap="square" rtlCol="0">
            <a:spAutoFit/>
          </a:bodyPr>
          <a:lstStyle/>
          <a:p>
            <a:pPr algn="ctr"/>
            <a:r>
              <a:rPr lang="en-US" sz="3600" dirty="0" smtClean="0">
                <a:solidFill>
                  <a:schemeClr val="accent3">
                    <a:lumMod val="20000"/>
                    <a:lumOff val="80000"/>
                  </a:schemeClr>
                </a:solidFill>
                <a:effectLst>
                  <a:outerShdw blurRad="38100" dist="38100" dir="2700000" algn="tl">
                    <a:srgbClr val="000000">
                      <a:alpha val="43137"/>
                    </a:srgbClr>
                  </a:outerShdw>
                </a:effectLst>
                <a:latin typeface="Old English Text MT" pitchFamily="66" charset="0"/>
              </a:rPr>
              <a:t>The Augsburg Confession: What is in it?</a:t>
            </a:r>
          </a:p>
        </p:txBody>
      </p:sp>
      <p:graphicFrame>
        <p:nvGraphicFramePr>
          <p:cNvPr id="5" name="Table 4"/>
          <p:cNvGraphicFramePr>
            <a:graphicFrameLocks noGrp="1"/>
          </p:cNvGraphicFramePr>
          <p:nvPr/>
        </p:nvGraphicFramePr>
        <p:xfrm>
          <a:off x="457200" y="914400"/>
          <a:ext cx="8229600" cy="5600700"/>
        </p:xfrm>
        <a:graphic>
          <a:graphicData uri="http://schemas.openxmlformats.org/drawingml/2006/table">
            <a:tbl>
              <a:tblPr firstRow="1" bandRow="1">
                <a:tableStyleId>{F5AB1C69-6EDB-4FF4-983F-18BD219EF322}</a:tableStyleId>
              </a:tblPr>
              <a:tblGrid>
                <a:gridCol w="2057400"/>
                <a:gridCol w="6172200"/>
              </a:tblGrid>
              <a:tr h="571500">
                <a:tc>
                  <a:txBody>
                    <a:bodyPr/>
                    <a:lstStyle/>
                    <a:p>
                      <a:pPr algn="l"/>
                      <a:r>
                        <a:rPr lang="en-US" dirty="0" smtClean="0"/>
                        <a:t>Article</a:t>
                      </a:r>
                      <a:r>
                        <a:rPr lang="en-US" baseline="0" dirty="0" smtClean="0"/>
                        <a:t> Title</a:t>
                      </a:r>
                      <a:endParaRPr lang="en-US" dirty="0"/>
                    </a:p>
                  </a:txBody>
                  <a:tcPr/>
                </a:tc>
                <a:tc>
                  <a:txBody>
                    <a:bodyPr/>
                    <a:lstStyle/>
                    <a:p>
                      <a:pPr algn="l"/>
                      <a:r>
                        <a:rPr lang="en-US" dirty="0" smtClean="0"/>
                        <a:t>What is in it?</a:t>
                      </a:r>
                      <a:endParaRPr lang="en-US" dirty="0"/>
                    </a:p>
                  </a:txBody>
                  <a:tcPr/>
                </a:tc>
              </a:tr>
              <a:tr h="571500">
                <a:tc>
                  <a:txBody>
                    <a:bodyPr/>
                    <a:lstStyle/>
                    <a:p>
                      <a:pPr marL="400050" indent="-400050" algn="l">
                        <a:buNone/>
                      </a:pPr>
                      <a:r>
                        <a:rPr lang="en-US" dirty="0" smtClean="0"/>
                        <a:t>XV.  Church Regulations</a:t>
                      </a:r>
                      <a:endParaRPr lang="en-US" dirty="0"/>
                    </a:p>
                  </a:txBody>
                  <a:tcPr/>
                </a:tc>
                <a:tc>
                  <a:txBody>
                    <a:bodyPr/>
                    <a:lstStyle/>
                    <a:p>
                      <a:pPr algn="l"/>
                      <a:r>
                        <a:rPr lang="en-US" dirty="0" smtClean="0"/>
                        <a:t>Church</a:t>
                      </a:r>
                      <a:r>
                        <a:rPr lang="en-US" baseline="0" dirty="0" smtClean="0"/>
                        <a:t> traditions made by man should be kept when they help with good order and do not cause sin.  No human tradition is meritorious unto salvation.</a:t>
                      </a:r>
                      <a:endParaRPr lang="en-US" dirty="0"/>
                    </a:p>
                  </a:txBody>
                  <a:tcPr/>
                </a:tc>
              </a:tr>
              <a:tr h="571500">
                <a:tc>
                  <a:txBody>
                    <a:bodyPr/>
                    <a:lstStyle/>
                    <a:p>
                      <a:pPr algn="l"/>
                      <a:r>
                        <a:rPr lang="en-US" dirty="0" smtClean="0"/>
                        <a:t>XVI.  Secular Government</a:t>
                      </a:r>
                      <a:endParaRPr lang="en-US" dirty="0"/>
                    </a:p>
                  </a:txBody>
                  <a:tcPr/>
                </a:tc>
                <a:tc>
                  <a:txBody>
                    <a:bodyPr/>
                    <a:lstStyle/>
                    <a:p>
                      <a:pPr algn="l"/>
                      <a:r>
                        <a:rPr lang="en-US" dirty="0" smtClean="0"/>
                        <a:t>Government is created by God to</a:t>
                      </a:r>
                      <a:r>
                        <a:rPr lang="en-US" baseline="0" dirty="0" smtClean="0"/>
                        <a:t> execute justice </a:t>
                      </a:r>
                      <a:r>
                        <a:rPr lang="en-US" dirty="0" smtClean="0"/>
                        <a:t>and Christians may participate freely in secular government</a:t>
                      </a:r>
                      <a:r>
                        <a:rPr lang="en-US" baseline="0" dirty="0" smtClean="0"/>
                        <a:t> in any capacity.</a:t>
                      </a:r>
                      <a:endParaRPr lang="en-US" dirty="0"/>
                    </a:p>
                  </a:txBody>
                  <a:tcPr/>
                </a:tc>
              </a:tr>
              <a:tr h="571500">
                <a:tc>
                  <a:txBody>
                    <a:bodyPr/>
                    <a:lstStyle/>
                    <a:p>
                      <a:pPr algn="l"/>
                      <a:r>
                        <a:rPr lang="en-US" dirty="0" smtClean="0"/>
                        <a:t>XVII.</a:t>
                      </a:r>
                      <a:r>
                        <a:rPr lang="en-US" baseline="0" dirty="0" smtClean="0"/>
                        <a:t>  Return of Christ to Judgment</a:t>
                      </a:r>
                      <a:endParaRPr lang="en-US" dirty="0"/>
                    </a:p>
                  </a:txBody>
                  <a:tcPr/>
                </a:tc>
                <a:tc>
                  <a:txBody>
                    <a:bodyPr/>
                    <a:lstStyle/>
                    <a:p>
                      <a:pPr algn="l"/>
                      <a:r>
                        <a:rPr lang="en-US" dirty="0" smtClean="0"/>
                        <a:t>Jesus will return.</a:t>
                      </a:r>
                      <a:r>
                        <a:rPr lang="en-US" baseline="0" dirty="0" smtClean="0"/>
                        <a:t>  Eternal life will be received by all who believe .  Eternal punishment will be given to all who do not believe.</a:t>
                      </a:r>
                      <a:endParaRPr lang="en-US" dirty="0"/>
                    </a:p>
                  </a:txBody>
                  <a:tcPr/>
                </a:tc>
              </a:tr>
              <a:tr h="571500">
                <a:tc>
                  <a:txBody>
                    <a:bodyPr/>
                    <a:lstStyle/>
                    <a:p>
                      <a:pPr algn="l"/>
                      <a:r>
                        <a:rPr lang="en-US" dirty="0" smtClean="0"/>
                        <a:t>XVIII. Free Will</a:t>
                      </a:r>
                      <a:endParaRPr lang="en-US" dirty="0"/>
                    </a:p>
                  </a:txBody>
                  <a:tcPr/>
                </a:tc>
                <a:tc>
                  <a:txBody>
                    <a:bodyPr/>
                    <a:lstStyle/>
                    <a:p>
                      <a:pPr algn="l"/>
                      <a:r>
                        <a:rPr lang="en-US" dirty="0" smtClean="0"/>
                        <a:t>In regards to daily choices, man has some free will.  However he has no free will to choose God or become righteous.</a:t>
                      </a:r>
                      <a:endParaRPr lang="en-US" dirty="0"/>
                    </a:p>
                  </a:txBody>
                  <a:tcPr/>
                </a:tc>
              </a:tr>
              <a:tr h="571500">
                <a:tc>
                  <a:txBody>
                    <a:bodyPr/>
                    <a:lstStyle/>
                    <a:p>
                      <a:pPr marL="400050" indent="-400050" algn="l">
                        <a:buNone/>
                      </a:pPr>
                      <a:r>
                        <a:rPr lang="en-US" dirty="0" smtClean="0"/>
                        <a:t>XIX.  Cause of Sin</a:t>
                      </a:r>
                      <a:endParaRPr lang="en-US" dirty="0"/>
                    </a:p>
                  </a:txBody>
                  <a:tcPr/>
                </a:tc>
                <a:tc>
                  <a:txBody>
                    <a:bodyPr/>
                    <a:lstStyle/>
                    <a:p>
                      <a:pPr algn="l"/>
                      <a:r>
                        <a:rPr lang="en-US" dirty="0" smtClean="0"/>
                        <a:t>The cause of all sin is</a:t>
                      </a:r>
                      <a:r>
                        <a:rPr lang="en-US" baseline="0" dirty="0" smtClean="0"/>
                        <a:t> man’s perverted will and the activity of the devil.</a:t>
                      </a:r>
                      <a:endParaRPr lang="en-US" dirty="0"/>
                    </a:p>
                  </a:txBody>
                  <a:tcPr/>
                </a:tc>
              </a:tr>
              <a:tr h="571500">
                <a:tc>
                  <a:txBody>
                    <a:bodyPr/>
                    <a:lstStyle/>
                    <a:p>
                      <a:pPr algn="l"/>
                      <a:r>
                        <a:rPr lang="en-US" dirty="0" smtClean="0"/>
                        <a:t>XX Faith and Good Works</a:t>
                      </a:r>
                      <a:endParaRPr lang="en-US" dirty="0"/>
                    </a:p>
                  </a:txBody>
                  <a:tcPr/>
                </a:tc>
                <a:tc>
                  <a:txBody>
                    <a:bodyPr/>
                    <a:lstStyle/>
                    <a:p>
                      <a:pPr algn="l"/>
                      <a:r>
                        <a:rPr lang="en-US" dirty="0" smtClean="0"/>
                        <a:t>Christians are to be exhorted to the good work revealed in the Word, but not to supposed good works created by men.  No work earns salvation.</a:t>
                      </a:r>
                      <a:endParaRPr lang="en-US" dirty="0"/>
                    </a:p>
                  </a:txBody>
                  <a:tcPr/>
                </a:tc>
              </a:tr>
              <a:tr h="571500">
                <a:tc>
                  <a:txBody>
                    <a:bodyPr/>
                    <a:lstStyle/>
                    <a:p>
                      <a:pPr algn="l"/>
                      <a:r>
                        <a:rPr lang="en-US" dirty="0" smtClean="0"/>
                        <a:t>XXI.</a:t>
                      </a:r>
                      <a:r>
                        <a:rPr lang="en-US" baseline="0" dirty="0" smtClean="0"/>
                        <a:t>  Cult of the Saints</a:t>
                      </a:r>
                      <a:endParaRPr lang="en-US" dirty="0"/>
                    </a:p>
                  </a:txBody>
                  <a:tcPr/>
                </a:tc>
                <a:tc>
                  <a:txBody>
                    <a:bodyPr/>
                    <a:lstStyle/>
                    <a:p>
                      <a:pPr algn="l"/>
                      <a:r>
                        <a:rPr lang="en-US" dirty="0" smtClean="0"/>
                        <a:t>Former saints are to be remembered</a:t>
                      </a:r>
                      <a:r>
                        <a:rPr lang="en-US" baseline="0" dirty="0" smtClean="0"/>
                        <a:t> and used as examples.  However, our prayers are not to be directed to them.</a:t>
                      </a:r>
                      <a:endParaRPr lang="en-US"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115669"/>
            <a:ext cx="9067800" cy="646331"/>
          </a:xfrm>
          <a:prstGeom prst="rect">
            <a:avLst/>
          </a:prstGeom>
          <a:noFill/>
        </p:spPr>
        <p:txBody>
          <a:bodyPr wrap="square" rtlCol="0">
            <a:spAutoFit/>
          </a:bodyPr>
          <a:lstStyle/>
          <a:p>
            <a:pPr algn="ctr"/>
            <a:r>
              <a:rPr lang="en-US" sz="3600" dirty="0" smtClean="0">
                <a:solidFill>
                  <a:schemeClr val="accent3">
                    <a:lumMod val="20000"/>
                    <a:lumOff val="80000"/>
                  </a:schemeClr>
                </a:solidFill>
                <a:effectLst>
                  <a:outerShdw blurRad="38100" dist="38100" dir="2700000" algn="tl">
                    <a:srgbClr val="000000">
                      <a:alpha val="43137"/>
                    </a:srgbClr>
                  </a:outerShdw>
                </a:effectLst>
                <a:latin typeface="Old English Text MT" pitchFamily="66" charset="0"/>
              </a:rPr>
              <a:t>The Augsburg Confession: What is in it?</a:t>
            </a:r>
          </a:p>
        </p:txBody>
      </p:sp>
      <p:graphicFrame>
        <p:nvGraphicFramePr>
          <p:cNvPr id="5" name="Table 4"/>
          <p:cNvGraphicFramePr>
            <a:graphicFrameLocks noGrp="1"/>
          </p:cNvGraphicFramePr>
          <p:nvPr/>
        </p:nvGraphicFramePr>
        <p:xfrm>
          <a:off x="457200" y="914400"/>
          <a:ext cx="8229600" cy="5600700"/>
        </p:xfrm>
        <a:graphic>
          <a:graphicData uri="http://schemas.openxmlformats.org/drawingml/2006/table">
            <a:tbl>
              <a:tblPr firstRow="1" bandRow="1">
                <a:tableStyleId>{F5AB1C69-6EDB-4FF4-983F-18BD219EF322}</a:tableStyleId>
              </a:tblPr>
              <a:tblGrid>
                <a:gridCol w="2057400"/>
                <a:gridCol w="6172200"/>
              </a:tblGrid>
              <a:tr h="571500">
                <a:tc>
                  <a:txBody>
                    <a:bodyPr/>
                    <a:lstStyle/>
                    <a:p>
                      <a:pPr algn="l"/>
                      <a:r>
                        <a:rPr lang="en-US" dirty="0" smtClean="0"/>
                        <a:t>Article</a:t>
                      </a:r>
                      <a:r>
                        <a:rPr lang="en-US" baseline="0" dirty="0" smtClean="0"/>
                        <a:t> Title</a:t>
                      </a:r>
                      <a:endParaRPr lang="en-US" dirty="0"/>
                    </a:p>
                  </a:txBody>
                  <a:tcPr/>
                </a:tc>
                <a:tc>
                  <a:txBody>
                    <a:bodyPr/>
                    <a:lstStyle/>
                    <a:p>
                      <a:pPr algn="l"/>
                      <a:r>
                        <a:rPr lang="en-US" dirty="0" smtClean="0"/>
                        <a:t>What is in it?</a:t>
                      </a:r>
                      <a:endParaRPr lang="en-US" dirty="0"/>
                    </a:p>
                  </a:txBody>
                  <a:tcPr/>
                </a:tc>
              </a:tr>
              <a:tr h="571500">
                <a:tc>
                  <a:txBody>
                    <a:bodyPr/>
                    <a:lstStyle/>
                    <a:p>
                      <a:pPr marL="400050" indent="-400050" algn="l">
                        <a:buNone/>
                      </a:pPr>
                      <a:r>
                        <a:rPr lang="en-US" dirty="0" smtClean="0"/>
                        <a:t>XXII. Both Kinds in the Sacrament</a:t>
                      </a:r>
                      <a:endParaRPr lang="en-US" dirty="0"/>
                    </a:p>
                  </a:txBody>
                  <a:tcPr/>
                </a:tc>
                <a:tc>
                  <a:txBody>
                    <a:bodyPr/>
                    <a:lstStyle/>
                    <a:p>
                      <a:pPr algn="l"/>
                      <a:r>
                        <a:rPr lang="en-US" dirty="0" smtClean="0"/>
                        <a:t>Both the bread and the wine should be given to the laity.</a:t>
                      </a:r>
                      <a:endParaRPr lang="en-US" dirty="0"/>
                    </a:p>
                  </a:txBody>
                  <a:tcPr/>
                </a:tc>
              </a:tr>
              <a:tr h="571500">
                <a:tc>
                  <a:txBody>
                    <a:bodyPr/>
                    <a:lstStyle/>
                    <a:p>
                      <a:pPr algn="l"/>
                      <a:r>
                        <a:rPr lang="en-US" dirty="0" smtClean="0"/>
                        <a:t>XXIII. Marriage of Priests</a:t>
                      </a:r>
                      <a:endParaRPr lang="en-US" dirty="0"/>
                    </a:p>
                  </a:txBody>
                  <a:tcPr/>
                </a:tc>
                <a:tc>
                  <a:txBody>
                    <a:bodyPr/>
                    <a:lstStyle/>
                    <a:p>
                      <a:pPr algn="l"/>
                      <a:r>
                        <a:rPr lang="en-US" dirty="0" smtClean="0"/>
                        <a:t>Priests are free to marry.</a:t>
                      </a:r>
                      <a:endParaRPr lang="en-US" dirty="0"/>
                    </a:p>
                  </a:txBody>
                  <a:tcPr/>
                </a:tc>
              </a:tr>
              <a:tr h="571500">
                <a:tc>
                  <a:txBody>
                    <a:bodyPr/>
                    <a:lstStyle/>
                    <a:p>
                      <a:pPr algn="l"/>
                      <a:r>
                        <a:rPr lang="en-US" dirty="0" smtClean="0"/>
                        <a:t>XXIV.</a:t>
                      </a:r>
                      <a:r>
                        <a:rPr lang="en-US" baseline="0" dirty="0" smtClean="0"/>
                        <a:t>  The Mass</a:t>
                      </a:r>
                      <a:endParaRPr lang="en-US" dirty="0"/>
                    </a:p>
                  </a:txBody>
                  <a:tcPr/>
                </a:tc>
                <a:tc>
                  <a:txBody>
                    <a:bodyPr/>
                    <a:lstStyle/>
                    <a:p>
                      <a:pPr algn="l"/>
                      <a:r>
                        <a:rPr lang="en-US" dirty="0" smtClean="0"/>
                        <a:t>The</a:t>
                      </a:r>
                      <a:r>
                        <a:rPr lang="en-US" baseline="0" dirty="0" smtClean="0"/>
                        <a:t> Mass (the Lord’s Supper) is celebrated with joy and regularity not as a sacrifice we offer to God, but a sacrament God offers to us.</a:t>
                      </a:r>
                      <a:endParaRPr lang="en-US" dirty="0"/>
                    </a:p>
                  </a:txBody>
                  <a:tcPr/>
                </a:tc>
              </a:tr>
              <a:tr h="571500">
                <a:tc>
                  <a:txBody>
                    <a:bodyPr/>
                    <a:lstStyle/>
                    <a:p>
                      <a:pPr algn="l"/>
                      <a:r>
                        <a:rPr lang="en-US" dirty="0" smtClean="0"/>
                        <a:t>XXV. Confession</a:t>
                      </a:r>
                      <a:endParaRPr lang="en-US" dirty="0"/>
                    </a:p>
                  </a:txBody>
                  <a:tcPr/>
                </a:tc>
                <a:tc>
                  <a:txBody>
                    <a:bodyPr/>
                    <a:lstStyle/>
                    <a:p>
                      <a:pPr algn="l"/>
                      <a:r>
                        <a:rPr lang="en-US" dirty="0" smtClean="0"/>
                        <a:t>Confession</a:t>
                      </a:r>
                      <a:r>
                        <a:rPr lang="en-US" baseline="0" dirty="0" smtClean="0"/>
                        <a:t> is practiced.  Absolution is stressed.  Enumeration of every sin is not necessary.</a:t>
                      </a:r>
                      <a:endParaRPr lang="en-US" dirty="0"/>
                    </a:p>
                  </a:txBody>
                  <a:tcPr/>
                </a:tc>
              </a:tr>
              <a:tr h="571500">
                <a:tc>
                  <a:txBody>
                    <a:bodyPr/>
                    <a:lstStyle/>
                    <a:p>
                      <a:pPr marL="400050" indent="-400050" algn="l">
                        <a:buNone/>
                      </a:pPr>
                      <a:r>
                        <a:rPr lang="en-US" dirty="0" smtClean="0"/>
                        <a:t>XXVI.  Distinction among Foods</a:t>
                      </a:r>
                      <a:endParaRPr lang="en-US" dirty="0"/>
                    </a:p>
                  </a:txBody>
                  <a:tcPr/>
                </a:tc>
                <a:tc>
                  <a:txBody>
                    <a:bodyPr/>
                    <a:lstStyle/>
                    <a:p>
                      <a:pPr algn="l"/>
                      <a:r>
                        <a:rPr lang="en-US" dirty="0" smtClean="0"/>
                        <a:t>Fasts</a:t>
                      </a:r>
                      <a:r>
                        <a:rPr lang="en-US" baseline="0" dirty="0" smtClean="0"/>
                        <a:t> and distinctions concerning which foods to eat are good discipline, but are not to be talked about as earning salvation.</a:t>
                      </a:r>
                      <a:endParaRPr lang="en-US" dirty="0"/>
                    </a:p>
                  </a:txBody>
                  <a:tcPr/>
                </a:tc>
              </a:tr>
              <a:tr h="571500">
                <a:tc>
                  <a:txBody>
                    <a:bodyPr/>
                    <a:lstStyle/>
                    <a:p>
                      <a:pPr algn="l"/>
                      <a:r>
                        <a:rPr lang="en-US" dirty="0" smtClean="0"/>
                        <a:t>XXVII.  Monastic Vows</a:t>
                      </a:r>
                      <a:endParaRPr lang="en-US" dirty="0"/>
                    </a:p>
                  </a:txBody>
                  <a:tcPr/>
                </a:tc>
                <a:tc>
                  <a:txBody>
                    <a:bodyPr/>
                    <a:lstStyle/>
                    <a:p>
                      <a:pPr algn="l"/>
                      <a:r>
                        <a:rPr lang="en-US" dirty="0" smtClean="0"/>
                        <a:t>Monastic life cannot earn salvation.</a:t>
                      </a:r>
                      <a:r>
                        <a:rPr lang="en-US" baseline="0" dirty="0" smtClean="0"/>
                        <a:t> Those who took vows with misunderstanding are free.  “Normal” life is God pleasing. </a:t>
                      </a:r>
                      <a:endParaRPr lang="en-US" dirty="0"/>
                    </a:p>
                  </a:txBody>
                  <a:tcPr/>
                </a:tc>
              </a:tr>
              <a:tr h="571500">
                <a:tc>
                  <a:txBody>
                    <a:bodyPr/>
                    <a:lstStyle/>
                    <a:p>
                      <a:pPr algn="l"/>
                      <a:r>
                        <a:rPr lang="en-US" dirty="0" smtClean="0"/>
                        <a:t>XXVIII.</a:t>
                      </a:r>
                      <a:r>
                        <a:rPr lang="en-US" baseline="0" dirty="0" smtClean="0"/>
                        <a:t>  Power of Bishops</a:t>
                      </a:r>
                      <a:endParaRPr lang="en-US" dirty="0"/>
                    </a:p>
                  </a:txBody>
                  <a:tcPr/>
                </a:tc>
                <a:tc>
                  <a:txBody>
                    <a:bodyPr/>
                    <a:lstStyle/>
                    <a:p>
                      <a:pPr algn="l"/>
                      <a:r>
                        <a:rPr lang="en-US" dirty="0" smtClean="0"/>
                        <a:t>Bishops</a:t>
                      </a:r>
                      <a:r>
                        <a:rPr lang="en-US" baseline="0" dirty="0" smtClean="0"/>
                        <a:t> do not have secular power.  Their power is the Gospel and the Sacraments and only with this power do they rule in the church of Christ.</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228600"/>
            <a:ext cx="8763000" cy="6875728"/>
          </a:xfrm>
          <a:prstGeom prst="rect">
            <a:avLst/>
          </a:prstGeom>
          <a:noFill/>
        </p:spPr>
        <p:txBody>
          <a:bodyPr wrap="square" rtlCol="0">
            <a:spAutoFit/>
          </a:bodyPr>
          <a:lstStyle/>
          <a:p>
            <a:pPr algn="ctr">
              <a:lnSpc>
                <a:spcPct val="80000"/>
              </a:lnSpc>
            </a:pPr>
            <a:r>
              <a:rPr lang="en-US" sz="3200" dirty="0" smtClean="0">
                <a:solidFill>
                  <a:schemeClr val="accent3">
                    <a:lumMod val="50000"/>
                  </a:schemeClr>
                </a:solidFill>
                <a:latin typeface="AR CENA" pitchFamily="2" charset="0"/>
              </a:rPr>
              <a:t>The center of all of these articles is this from the fourth article of the Augsburg Confession.</a:t>
            </a:r>
          </a:p>
          <a:p>
            <a:pPr algn="ctr">
              <a:lnSpc>
                <a:spcPct val="80000"/>
              </a:lnSpc>
            </a:pPr>
            <a:endParaRPr lang="en-US" sz="3200" dirty="0" smtClean="0">
              <a:solidFill>
                <a:schemeClr val="accent3">
                  <a:lumMod val="50000"/>
                </a:schemeClr>
              </a:solidFill>
              <a:latin typeface="AR CENA" pitchFamily="2" charset="0"/>
            </a:endParaRPr>
          </a:p>
          <a:p>
            <a:pPr lvl="4" algn="ctr">
              <a:lnSpc>
                <a:spcPct val="80000"/>
              </a:lnSpc>
            </a:pPr>
            <a:r>
              <a:rPr lang="en-US" sz="2800" dirty="0" smtClean="0">
                <a:solidFill>
                  <a:schemeClr val="accent3">
                    <a:lumMod val="20000"/>
                    <a:lumOff val="80000"/>
                  </a:schemeClr>
                </a:solidFill>
                <a:latin typeface="AR CENA" pitchFamily="2" charset="0"/>
              </a:rPr>
              <a:t>“Men cannot be justified before God by their own strength, merits, or works, but are freely justified for Christ's sake, through faith, when they believe that they are received into favor, and that their sins are forgiven for Christ's sake, who, by His death, has made satisfaction for our sins. This faith God imputes for righteousness in His sight.”</a:t>
            </a:r>
          </a:p>
          <a:p>
            <a:pPr algn="ctr">
              <a:lnSpc>
                <a:spcPct val="80000"/>
              </a:lnSpc>
            </a:pPr>
            <a:endParaRPr lang="en-US" sz="3200" dirty="0">
              <a:solidFill>
                <a:schemeClr val="accent3">
                  <a:lumMod val="20000"/>
                  <a:lumOff val="80000"/>
                </a:schemeClr>
              </a:solidFill>
              <a:latin typeface="AR CENA" pitchFamily="2" charset="0"/>
            </a:endParaRPr>
          </a:p>
          <a:p>
            <a:pPr algn="ctr">
              <a:lnSpc>
                <a:spcPct val="80000"/>
              </a:lnSpc>
            </a:pPr>
            <a:r>
              <a:rPr lang="en-US" sz="3200" dirty="0" smtClean="0">
                <a:solidFill>
                  <a:schemeClr val="accent3">
                    <a:lumMod val="60000"/>
                    <a:lumOff val="40000"/>
                  </a:schemeClr>
                </a:solidFill>
                <a:latin typeface="AR CENA" pitchFamily="2" charset="0"/>
              </a:rPr>
              <a:t>This “center” is what drives all churches who hold to the Augsburg Confession this day.  It is what should drive each of us who call ourselves Lutherans as well.</a:t>
            </a:r>
          </a:p>
          <a:p>
            <a:pPr algn="ctr">
              <a:lnSpc>
                <a:spcPct val="80000"/>
              </a:lnSpc>
            </a:pPr>
            <a:endParaRPr lang="en-US" sz="3200" dirty="0">
              <a:solidFill>
                <a:schemeClr val="accent3">
                  <a:lumMod val="60000"/>
                  <a:lumOff val="40000"/>
                </a:schemeClr>
              </a:solidFill>
              <a:latin typeface="AR CENA" pitchFamily="2" charset="0"/>
            </a:endParaRPr>
          </a:p>
          <a:p>
            <a:pPr algn="ctr">
              <a:lnSpc>
                <a:spcPct val="80000"/>
              </a:lnSpc>
            </a:pPr>
            <a:r>
              <a:rPr lang="en-US" sz="3200" dirty="0" smtClean="0">
                <a:solidFill>
                  <a:schemeClr val="accent3">
                    <a:lumMod val="20000"/>
                    <a:lumOff val="80000"/>
                  </a:schemeClr>
                </a:solidFill>
                <a:latin typeface="AR CENA" pitchFamily="2" charset="0"/>
              </a:rPr>
              <a:t>Read more about the Augsburg confession at http://www.bookofconcord.org</a:t>
            </a:r>
          </a:p>
          <a:p>
            <a:pPr algn="ctr"/>
            <a:endParaRPr lang="en-US" sz="1400" dirty="0" smtClean="0">
              <a:latin typeface="AR CENA" pitchFamily="2" charset="0"/>
            </a:endParaRPr>
          </a:p>
          <a:p>
            <a:pPr algn="ctr"/>
            <a:endParaRPr lang="en-US" sz="1400" dirty="0">
              <a:latin typeface="AR CENA" pitchFamily="2" charset="0"/>
            </a:endParaRPr>
          </a:p>
        </p:txBody>
      </p:sp>
      <p:pic>
        <p:nvPicPr>
          <p:cNvPr id="6146"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6200" y="1339198"/>
            <a:ext cx="2362200" cy="254700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1163</Words>
  <Application>Microsoft Office PowerPoint</Application>
  <PresentationFormat>On-screen Show (4:3)</PresentationFormat>
  <Paragraphs>112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 CENA</vt:lpstr>
      <vt:lpstr>Old English Text MT</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Pastor Philip Hoppe</dc:creator>
  <cp:lastModifiedBy>Pastor Philip Hoppe</cp:lastModifiedBy>
  <cp:revision>12</cp:revision>
  <dcterms:created xsi:type="dcterms:W3CDTF">2010-06-21T16:27:08Z</dcterms:created>
  <dcterms:modified xsi:type="dcterms:W3CDTF">2010-06-22T18:51:17Z</dcterms:modified>
</cp:coreProperties>
</file>